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3" r:id="rId5"/>
    <p:sldId id="314" r:id="rId6"/>
    <p:sldId id="316" r:id="rId7"/>
    <p:sldId id="317" r:id="rId8"/>
    <p:sldId id="301" r:id="rId9"/>
    <p:sldId id="300" r:id="rId10"/>
    <p:sldId id="303" r:id="rId11"/>
    <p:sldId id="318" r:id="rId12"/>
    <p:sldId id="297" r:id="rId13"/>
    <p:sldId id="296" r:id="rId14"/>
    <p:sldId id="260" r:id="rId15"/>
    <p:sldId id="256" r:id="rId16"/>
    <p:sldId id="274" r:id="rId17"/>
    <p:sldId id="269" r:id="rId18"/>
    <p:sldId id="265" r:id="rId19"/>
    <p:sldId id="264" r:id="rId20"/>
    <p:sldId id="272" r:id="rId21"/>
    <p:sldId id="261" r:id="rId22"/>
    <p:sldId id="270" r:id="rId23"/>
    <p:sldId id="31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1" autoAdjust="0"/>
    <p:restoredTop sz="94619" autoAdjust="0"/>
  </p:normalViewPr>
  <p:slideViewPr>
    <p:cSldViewPr snapToGrid="0">
      <p:cViewPr varScale="1">
        <p:scale>
          <a:sx n="56" d="100"/>
          <a:sy n="56" d="100"/>
        </p:scale>
        <p:origin x="916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535B3C-5CDA-4710-A90D-901A030D665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219BA2C-DDDC-40DA-95F1-4BA594530280}">
      <dgm:prSet/>
      <dgm:spPr/>
      <dgm:t>
        <a:bodyPr/>
        <a:lstStyle/>
        <a:p>
          <a:r>
            <a:rPr lang="en-US"/>
            <a:t>The rationality and logic of science </a:t>
          </a:r>
        </a:p>
      </dgm:t>
    </dgm:pt>
    <dgm:pt modelId="{5259AF15-CE9F-42D7-9B5A-6B00F7E669FC}" type="parTrans" cxnId="{E790B9D7-1B9F-49BD-87DB-213DFE193FB7}">
      <dgm:prSet/>
      <dgm:spPr/>
      <dgm:t>
        <a:bodyPr/>
        <a:lstStyle/>
        <a:p>
          <a:endParaRPr lang="en-US"/>
        </a:p>
      </dgm:t>
    </dgm:pt>
    <dgm:pt modelId="{A5F6BD91-515D-43DE-A362-F22DAAEF2EFE}" type="sibTrans" cxnId="{E790B9D7-1B9F-49BD-87DB-213DFE193FB7}">
      <dgm:prSet/>
      <dgm:spPr/>
      <dgm:t>
        <a:bodyPr/>
        <a:lstStyle/>
        <a:p>
          <a:endParaRPr lang="en-US"/>
        </a:p>
      </dgm:t>
    </dgm:pt>
    <dgm:pt modelId="{8B5AE383-22B3-4033-ADB7-80357208EC96}">
      <dgm:prSet/>
      <dgm:spPr/>
      <dgm:t>
        <a:bodyPr/>
        <a:lstStyle/>
        <a:p>
          <a:r>
            <a:rPr lang="en-US"/>
            <a:t>Logical Positivists emphasized logic (both deductive and inductive) and the importance of empirical data. </a:t>
          </a:r>
        </a:p>
      </dgm:t>
    </dgm:pt>
    <dgm:pt modelId="{9BD1EA69-ECAC-44B8-82C2-732AD40B88B4}" type="parTrans" cxnId="{B5E21BC5-D800-4D06-B435-86CDDA161B03}">
      <dgm:prSet/>
      <dgm:spPr/>
      <dgm:t>
        <a:bodyPr/>
        <a:lstStyle/>
        <a:p>
          <a:endParaRPr lang="en-US"/>
        </a:p>
      </dgm:t>
    </dgm:pt>
    <dgm:pt modelId="{594B162F-0456-4B69-821F-C60203891FB8}" type="sibTrans" cxnId="{B5E21BC5-D800-4D06-B435-86CDDA161B03}">
      <dgm:prSet/>
      <dgm:spPr/>
      <dgm:t>
        <a:bodyPr/>
        <a:lstStyle/>
        <a:p>
          <a:endParaRPr lang="en-US"/>
        </a:p>
      </dgm:t>
    </dgm:pt>
    <dgm:pt modelId="{32B52E5C-9F8E-4460-88D3-7C61DD4092B5}">
      <dgm:prSet/>
      <dgm:spPr/>
      <dgm:t>
        <a:bodyPr/>
        <a:lstStyle/>
        <a:p>
          <a:r>
            <a:rPr lang="en-US"/>
            <a:t>Scientific Method aims to get us closer to the truth by allowing us to collect unbiased data.</a:t>
          </a:r>
        </a:p>
      </dgm:t>
    </dgm:pt>
    <dgm:pt modelId="{9346EC61-3375-485E-A5E3-CE23A86D2B66}" type="parTrans" cxnId="{FDE92E7C-AC6C-4BD5-B03B-9DF6C95A9F46}">
      <dgm:prSet/>
      <dgm:spPr/>
      <dgm:t>
        <a:bodyPr/>
        <a:lstStyle/>
        <a:p>
          <a:endParaRPr lang="en-US"/>
        </a:p>
      </dgm:t>
    </dgm:pt>
    <dgm:pt modelId="{761F9EC9-622D-438B-B95D-57620343F0DE}" type="sibTrans" cxnId="{FDE92E7C-AC6C-4BD5-B03B-9DF6C95A9F46}">
      <dgm:prSet/>
      <dgm:spPr/>
      <dgm:t>
        <a:bodyPr/>
        <a:lstStyle/>
        <a:p>
          <a:endParaRPr lang="en-US"/>
        </a:p>
      </dgm:t>
    </dgm:pt>
    <dgm:pt modelId="{0051D741-F81E-48CD-9395-6D57294B2597}">
      <dgm:prSet/>
      <dgm:spPr/>
      <dgm:t>
        <a:bodyPr/>
        <a:lstStyle/>
        <a:p>
          <a:r>
            <a:rPr lang="en-US"/>
            <a:t>Inference to the best explanation is an inductive process that tells us how to rationally choose the best theory between competing explanations.</a:t>
          </a:r>
        </a:p>
      </dgm:t>
    </dgm:pt>
    <dgm:pt modelId="{2F0AD43D-41E2-4199-859D-A9C9FA03D335}" type="parTrans" cxnId="{39874C93-7033-4D7F-9D5B-0FA68CA6770F}">
      <dgm:prSet/>
      <dgm:spPr/>
      <dgm:t>
        <a:bodyPr/>
        <a:lstStyle/>
        <a:p>
          <a:endParaRPr lang="en-US"/>
        </a:p>
      </dgm:t>
    </dgm:pt>
    <dgm:pt modelId="{2C4F048C-8FD1-4D38-807C-0633C20F1918}" type="sibTrans" cxnId="{39874C93-7033-4D7F-9D5B-0FA68CA6770F}">
      <dgm:prSet/>
      <dgm:spPr/>
      <dgm:t>
        <a:bodyPr/>
        <a:lstStyle/>
        <a:p>
          <a:endParaRPr lang="en-US"/>
        </a:p>
      </dgm:t>
    </dgm:pt>
    <dgm:pt modelId="{27D7F093-DAA0-4743-AC54-D2EE23E37932}">
      <dgm:prSet/>
      <dgm:spPr/>
      <dgm:t>
        <a:bodyPr/>
        <a:lstStyle/>
        <a:p>
          <a:r>
            <a:rPr lang="en-US"/>
            <a:t>Confirmation is a process that allows us to feel confident that our theories are getting closer to the truth.</a:t>
          </a:r>
        </a:p>
      </dgm:t>
    </dgm:pt>
    <dgm:pt modelId="{933356A1-BF7E-4C95-8805-DEDB34684C8E}" type="parTrans" cxnId="{808F7689-3A7E-43E5-909A-E636151CFC43}">
      <dgm:prSet/>
      <dgm:spPr/>
      <dgm:t>
        <a:bodyPr/>
        <a:lstStyle/>
        <a:p>
          <a:endParaRPr lang="en-US"/>
        </a:p>
      </dgm:t>
    </dgm:pt>
    <dgm:pt modelId="{1894A1F3-A766-43A8-812A-C7323F36ABE1}" type="sibTrans" cxnId="{808F7689-3A7E-43E5-909A-E636151CFC43}">
      <dgm:prSet/>
      <dgm:spPr/>
      <dgm:t>
        <a:bodyPr/>
        <a:lstStyle/>
        <a:p>
          <a:endParaRPr lang="en-US"/>
        </a:p>
      </dgm:t>
    </dgm:pt>
    <dgm:pt modelId="{FB41CCBA-D988-4D32-82BE-3EE1523A6418}" type="pres">
      <dgm:prSet presAssocID="{42535B3C-5CDA-4710-A90D-901A030D6659}" presName="vert0" presStyleCnt="0">
        <dgm:presLayoutVars>
          <dgm:dir/>
          <dgm:animOne val="branch"/>
          <dgm:animLvl val="lvl"/>
        </dgm:presLayoutVars>
      </dgm:prSet>
      <dgm:spPr/>
    </dgm:pt>
    <dgm:pt modelId="{34709842-61BE-4FB1-AC25-EF952505B304}" type="pres">
      <dgm:prSet presAssocID="{1219BA2C-DDDC-40DA-95F1-4BA594530280}" presName="thickLine" presStyleLbl="alignNode1" presStyleIdx="0" presStyleCnt="5"/>
      <dgm:spPr/>
    </dgm:pt>
    <dgm:pt modelId="{BFDDB40C-AEE3-4702-87C5-EC1106F3F96D}" type="pres">
      <dgm:prSet presAssocID="{1219BA2C-DDDC-40DA-95F1-4BA594530280}" presName="horz1" presStyleCnt="0"/>
      <dgm:spPr/>
    </dgm:pt>
    <dgm:pt modelId="{071C21A4-2923-4673-9245-204CCDC118F5}" type="pres">
      <dgm:prSet presAssocID="{1219BA2C-DDDC-40DA-95F1-4BA594530280}" presName="tx1" presStyleLbl="revTx" presStyleIdx="0" presStyleCnt="5"/>
      <dgm:spPr/>
    </dgm:pt>
    <dgm:pt modelId="{2684ABAB-307D-4A81-886C-4EC112B188CC}" type="pres">
      <dgm:prSet presAssocID="{1219BA2C-DDDC-40DA-95F1-4BA594530280}" presName="vert1" presStyleCnt="0"/>
      <dgm:spPr/>
    </dgm:pt>
    <dgm:pt modelId="{BE83E2E7-F4EB-4B06-8F9F-8D238A7F8139}" type="pres">
      <dgm:prSet presAssocID="{8B5AE383-22B3-4033-ADB7-80357208EC96}" presName="thickLine" presStyleLbl="alignNode1" presStyleIdx="1" presStyleCnt="5"/>
      <dgm:spPr/>
    </dgm:pt>
    <dgm:pt modelId="{EF2A270B-E5D4-4C78-BA9B-5CCD32BC474A}" type="pres">
      <dgm:prSet presAssocID="{8B5AE383-22B3-4033-ADB7-80357208EC96}" presName="horz1" presStyleCnt="0"/>
      <dgm:spPr/>
    </dgm:pt>
    <dgm:pt modelId="{5F9EF0EB-7912-4F64-B6F8-E10BC5282D55}" type="pres">
      <dgm:prSet presAssocID="{8B5AE383-22B3-4033-ADB7-80357208EC96}" presName="tx1" presStyleLbl="revTx" presStyleIdx="1" presStyleCnt="5"/>
      <dgm:spPr/>
    </dgm:pt>
    <dgm:pt modelId="{14FD6AED-38C8-4B8B-A204-BCFFCF7C6B12}" type="pres">
      <dgm:prSet presAssocID="{8B5AE383-22B3-4033-ADB7-80357208EC96}" presName="vert1" presStyleCnt="0"/>
      <dgm:spPr/>
    </dgm:pt>
    <dgm:pt modelId="{8FE43217-689E-4C82-9B2F-26C7B00A6C12}" type="pres">
      <dgm:prSet presAssocID="{32B52E5C-9F8E-4460-88D3-7C61DD4092B5}" presName="thickLine" presStyleLbl="alignNode1" presStyleIdx="2" presStyleCnt="5"/>
      <dgm:spPr/>
    </dgm:pt>
    <dgm:pt modelId="{6F7D788E-E7F9-4C96-B76D-538E97A6016B}" type="pres">
      <dgm:prSet presAssocID="{32B52E5C-9F8E-4460-88D3-7C61DD4092B5}" presName="horz1" presStyleCnt="0"/>
      <dgm:spPr/>
    </dgm:pt>
    <dgm:pt modelId="{AAD74806-65E8-4159-A19A-EBB20F1EBB5A}" type="pres">
      <dgm:prSet presAssocID="{32B52E5C-9F8E-4460-88D3-7C61DD4092B5}" presName="tx1" presStyleLbl="revTx" presStyleIdx="2" presStyleCnt="5"/>
      <dgm:spPr/>
    </dgm:pt>
    <dgm:pt modelId="{618C3E89-84E0-4BD4-9EB3-FFBA04ACEF73}" type="pres">
      <dgm:prSet presAssocID="{32B52E5C-9F8E-4460-88D3-7C61DD4092B5}" presName="vert1" presStyleCnt="0"/>
      <dgm:spPr/>
    </dgm:pt>
    <dgm:pt modelId="{A0EBCA89-B8C3-464B-BEB4-8B412F80D6D9}" type="pres">
      <dgm:prSet presAssocID="{0051D741-F81E-48CD-9395-6D57294B2597}" presName="thickLine" presStyleLbl="alignNode1" presStyleIdx="3" presStyleCnt="5"/>
      <dgm:spPr/>
    </dgm:pt>
    <dgm:pt modelId="{7C943C81-7CD9-4877-A33B-9A14C01F0E82}" type="pres">
      <dgm:prSet presAssocID="{0051D741-F81E-48CD-9395-6D57294B2597}" presName="horz1" presStyleCnt="0"/>
      <dgm:spPr/>
    </dgm:pt>
    <dgm:pt modelId="{8EFA55EC-9929-4B42-93E2-E6E06CE9859B}" type="pres">
      <dgm:prSet presAssocID="{0051D741-F81E-48CD-9395-6D57294B2597}" presName="tx1" presStyleLbl="revTx" presStyleIdx="3" presStyleCnt="5"/>
      <dgm:spPr/>
    </dgm:pt>
    <dgm:pt modelId="{FEEBC893-E1D3-4DF7-8BF5-C8850150AFF5}" type="pres">
      <dgm:prSet presAssocID="{0051D741-F81E-48CD-9395-6D57294B2597}" presName="vert1" presStyleCnt="0"/>
      <dgm:spPr/>
    </dgm:pt>
    <dgm:pt modelId="{88B1E84D-1382-4456-913D-F7AE102CFB75}" type="pres">
      <dgm:prSet presAssocID="{27D7F093-DAA0-4743-AC54-D2EE23E37932}" presName="thickLine" presStyleLbl="alignNode1" presStyleIdx="4" presStyleCnt="5"/>
      <dgm:spPr/>
    </dgm:pt>
    <dgm:pt modelId="{D7B2FAFD-DBDD-4AB2-9C75-DC9AADE78040}" type="pres">
      <dgm:prSet presAssocID="{27D7F093-DAA0-4743-AC54-D2EE23E37932}" presName="horz1" presStyleCnt="0"/>
      <dgm:spPr/>
    </dgm:pt>
    <dgm:pt modelId="{C3A048AA-A302-4266-9CE1-746C6C84E3EA}" type="pres">
      <dgm:prSet presAssocID="{27D7F093-DAA0-4743-AC54-D2EE23E37932}" presName="tx1" presStyleLbl="revTx" presStyleIdx="4" presStyleCnt="5"/>
      <dgm:spPr/>
    </dgm:pt>
    <dgm:pt modelId="{5909F5A1-4F6F-4FB3-9A4A-0C626049BB46}" type="pres">
      <dgm:prSet presAssocID="{27D7F093-DAA0-4743-AC54-D2EE23E37932}" presName="vert1" presStyleCnt="0"/>
      <dgm:spPr/>
    </dgm:pt>
  </dgm:ptLst>
  <dgm:cxnLst>
    <dgm:cxn modelId="{4B1B1E01-FFC1-4136-A026-F6956990AC2E}" type="presOf" srcId="{1219BA2C-DDDC-40DA-95F1-4BA594530280}" destId="{071C21A4-2923-4673-9245-204CCDC118F5}" srcOrd="0" destOrd="0" presId="urn:microsoft.com/office/officeart/2008/layout/LinedList"/>
    <dgm:cxn modelId="{019A562B-848D-45E0-9B46-928F1133E0C6}" type="presOf" srcId="{8B5AE383-22B3-4033-ADB7-80357208EC96}" destId="{5F9EF0EB-7912-4F64-B6F8-E10BC5282D55}" srcOrd="0" destOrd="0" presId="urn:microsoft.com/office/officeart/2008/layout/LinedList"/>
    <dgm:cxn modelId="{FDE92E7C-AC6C-4BD5-B03B-9DF6C95A9F46}" srcId="{42535B3C-5CDA-4710-A90D-901A030D6659}" destId="{32B52E5C-9F8E-4460-88D3-7C61DD4092B5}" srcOrd="2" destOrd="0" parTransId="{9346EC61-3375-485E-A5E3-CE23A86D2B66}" sibTransId="{761F9EC9-622D-438B-B95D-57620343F0DE}"/>
    <dgm:cxn modelId="{808F7689-3A7E-43E5-909A-E636151CFC43}" srcId="{42535B3C-5CDA-4710-A90D-901A030D6659}" destId="{27D7F093-DAA0-4743-AC54-D2EE23E37932}" srcOrd="4" destOrd="0" parTransId="{933356A1-BF7E-4C95-8805-DEDB34684C8E}" sibTransId="{1894A1F3-A766-43A8-812A-C7323F36ABE1}"/>
    <dgm:cxn modelId="{5EDD458B-AAFC-4ACE-944F-18B32A067509}" type="presOf" srcId="{27D7F093-DAA0-4743-AC54-D2EE23E37932}" destId="{C3A048AA-A302-4266-9CE1-746C6C84E3EA}" srcOrd="0" destOrd="0" presId="urn:microsoft.com/office/officeart/2008/layout/LinedList"/>
    <dgm:cxn modelId="{39874C93-7033-4D7F-9D5B-0FA68CA6770F}" srcId="{42535B3C-5CDA-4710-A90D-901A030D6659}" destId="{0051D741-F81E-48CD-9395-6D57294B2597}" srcOrd="3" destOrd="0" parTransId="{2F0AD43D-41E2-4199-859D-A9C9FA03D335}" sibTransId="{2C4F048C-8FD1-4D38-807C-0633C20F1918}"/>
    <dgm:cxn modelId="{1D8D1698-68A7-4F89-8DBC-612237534825}" type="presOf" srcId="{32B52E5C-9F8E-4460-88D3-7C61DD4092B5}" destId="{AAD74806-65E8-4159-A19A-EBB20F1EBB5A}" srcOrd="0" destOrd="0" presId="urn:microsoft.com/office/officeart/2008/layout/LinedList"/>
    <dgm:cxn modelId="{B5E21BC5-D800-4D06-B435-86CDDA161B03}" srcId="{42535B3C-5CDA-4710-A90D-901A030D6659}" destId="{8B5AE383-22B3-4033-ADB7-80357208EC96}" srcOrd="1" destOrd="0" parTransId="{9BD1EA69-ECAC-44B8-82C2-732AD40B88B4}" sibTransId="{594B162F-0456-4B69-821F-C60203891FB8}"/>
    <dgm:cxn modelId="{BFF983C9-BEE2-4F9A-93B5-3E463167F778}" type="presOf" srcId="{42535B3C-5CDA-4710-A90D-901A030D6659}" destId="{FB41CCBA-D988-4D32-82BE-3EE1523A6418}" srcOrd="0" destOrd="0" presId="urn:microsoft.com/office/officeart/2008/layout/LinedList"/>
    <dgm:cxn modelId="{E790B9D7-1B9F-49BD-87DB-213DFE193FB7}" srcId="{42535B3C-5CDA-4710-A90D-901A030D6659}" destId="{1219BA2C-DDDC-40DA-95F1-4BA594530280}" srcOrd="0" destOrd="0" parTransId="{5259AF15-CE9F-42D7-9B5A-6B00F7E669FC}" sibTransId="{A5F6BD91-515D-43DE-A362-F22DAAEF2EFE}"/>
    <dgm:cxn modelId="{48E1E6EF-EBDA-4170-9D93-A03BD3B6762C}" type="presOf" srcId="{0051D741-F81E-48CD-9395-6D57294B2597}" destId="{8EFA55EC-9929-4B42-93E2-E6E06CE9859B}" srcOrd="0" destOrd="0" presId="urn:microsoft.com/office/officeart/2008/layout/LinedList"/>
    <dgm:cxn modelId="{86693DDF-3D14-4792-9D81-69C77EAB7969}" type="presParOf" srcId="{FB41CCBA-D988-4D32-82BE-3EE1523A6418}" destId="{34709842-61BE-4FB1-AC25-EF952505B304}" srcOrd="0" destOrd="0" presId="urn:microsoft.com/office/officeart/2008/layout/LinedList"/>
    <dgm:cxn modelId="{14A9A49F-E041-42ED-ACCB-FF3BD823EAF1}" type="presParOf" srcId="{FB41CCBA-D988-4D32-82BE-3EE1523A6418}" destId="{BFDDB40C-AEE3-4702-87C5-EC1106F3F96D}" srcOrd="1" destOrd="0" presId="urn:microsoft.com/office/officeart/2008/layout/LinedList"/>
    <dgm:cxn modelId="{55EFEABA-4659-46A2-B8D4-AF042F81F010}" type="presParOf" srcId="{BFDDB40C-AEE3-4702-87C5-EC1106F3F96D}" destId="{071C21A4-2923-4673-9245-204CCDC118F5}" srcOrd="0" destOrd="0" presId="urn:microsoft.com/office/officeart/2008/layout/LinedList"/>
    <dgm:cxn modelId="{5286D58B-FB73-4C1A-AF41-48B0160C4A74}" type="presParOf" srcId="{BFDDB40C-AEE3-4702-87C5-EC1106F3F96D}" destId="{2684ABAB-307D-4A81-886C-4EC112B188CC}" srcOrd="1" destOrd="0" presId="urn:microsoft.com/office/officeart/2008/layout/LinedList"/>
    <dgm:cxn modelId="{3A5637D1-3BB5-4A06-9F30-878D305E6B96}" type="presParOf" srcId="{FB41CCBA-D988-4D32-82BE-3EE1523A6418}" destId="{BE83E2E7-F4EB-4B06-8F9F-8D238A7F8139}" srcOrd="2" destOrd="0" presId="urn:microsoft.com/office/officeart/2008/layout/LinedList"/>
    <dgm:cxn modelId="{97A9F98D-F6AF-41CE-A086-3836DEAC6B66}" type="presParOf" srcId="{FB41CCBA-D988-4D32-82BE-3EE1523A6418}" destId="{EF2A270B-E5D4-4C78-BA9B-5CCD32BC474A}" srcOrd="3" destOrd="0" presId="urn:microsoft.com/office/officeart/2008/layout/LinedList"/>
    <dgm:cxn modelId="{94996174-7FB3-4CD3-A252-10C263E0701E}" type="presParOf" srcId="{EF2A270B-E5D4-4C78-BA9B-5CCD32BC474A}" destId="{5F9EF0EB-7912-4F64-B6F8-E10BC5282D55}" srcOrd="0" destOrd="0" presId="urn:microsoft.com/office/officeart/2008/layout/LinedList"/>
    <dgm:cxn modelId="{C1957534-14ED-44F4-9401-6F3E071E3B36}" type="presParOf" srcId="{EF2A270B-E5D4-4C78-BA9B-5CCD32BC474A}" destId="{14FD6AED-38C8-4B8B-A204-BCFFCF7C6B12}" srcOrd="1" destOrd="0" presId="urn:microsoft.com/office/officeart/2008/layout/LinedList"/>
    <dgm:cxn modelId="{C7DDAB64-EEB2-4A59-AA30-B3582B122A50}" type="presParOf" srcId="{FB41CCBA-D988-4D32-82BE-3EE1523A6418}" destId="{8FE43217-689E-4C82-9B2F-26C7B00A6C12}" srcOrd="4" destOrd="0" presId="urn:microsoft.com/office/officeart/2008/layout/LinedList"/>
    <dgm:cxn modelId="{12CEF872-4E58-4E96-8226-1B41DE7CB2D6}" type="presParOf" srcId="{FB41CCBA-D988-4D32-82BE-3EE1523A6418}" destId="{6F7D788E-E7F9-4C96-B76D-538E97A6016B}" srcOrd="5" destOrd="0" presId="urn:microsoft.com/office/officeart/2008/layout/LinedList"/>
    <dgm:cxn modelId="{609D8D44-CE27-43FA-89A3-D6BA561C23AD}" type="presParOf" srcId="{6F7D788E-E7F9-4C96-B76D-538E97A6016B}" destId="{AAD74806-65E8-4159-A19A-EBB20F1EBB5A}" srcOrd="0" destOrd="0" presId="urn:microsoft.com/office/officeart/2008/layout/LinedList"/>
    <dgm:cxn modelId="{DC9D0106-6D67-4BFD-802F-4DE39C5C32A3}" type="presParOf" srcId="{6F7D788E-E7F9-4C96-B76D-538E97A6016B}" destId="{618C3E89-84E0-4BD4-9EB3-FFBA04ACEF73}" srcOrd="1" destOrd="0" presId="urn:microsoft.com/office/officeart/2008/layout/LinedList"/>
    <dgm:cxn modelId="{7ACB573D-4C7C-4F50-97DF-E92D079EC158}" type="presParOf" srcId="{FB41CCBA-D988-4D32-82BE-3EE1523A6418}" destId="{A0EBCA89-B8C3-464B-BEB4-8B412F80D6D9}" srcOrd="6" destOrd="0" presId="urn:microsoft.com/office/officeart/2008/layout/LinedList"/>
    <dgm:cxn modelId="{978D6566-2639-4936-9DB7-4EAEFA1BDEEB}" type="presParOf" srcId="{FB41CCBA-D988-4D32-82BE-3EE1523A6418}" destId="{7C943C81-7CD9-4877-A33B-9A14C01F0E82}" srcOrd="7" destOrd="0" presId="urn:microsoft.com/office/officeart/2008/layout/LinedList"/>
    <dgm:cxn modelId="{0BF7829B-E184-4B30-9F60-790739045A70}" type="presParOf" srcId="{7C943C81-7CD9-4877-A33B-9A14C01F0E82}" destId="{8EFA55EC-9929-4B42-93E2-E6E06CE9859B}" srcOrd="0" destOrd="0" presId="urn:microsoft.com/office/officeart/2008/layout/LinedList"/>
    <dgm:cxn modelId="{04E84BC7-8609-447C-90E2-A8F16121C8AD}" type="presParOf" srcId="{7C943C81-7CD9-4877-A33B-9A14C01F0E82}" destId="{FEEBC893-E1D3-4DF7-8BF5-C8850150AFF5}" srcOrd="1" destOrd="0" presId="urn:microsoft.com/office/officeart/2008/layout/LinedList"/>
    <dgm:cxn modelId="{F56E4EA9-42BD-405B-B71D-B91208240BE1}" type="presParOf" srcId="{FB41CCBA-D988-4D32-82BE-3EE1523A6418}" destId="{88B1E84D-1382-4456-913D-F7AE102CFB75}" srcOrd="8" destOrd="0" presId="urn:microsoft.com/office/officeart/2008/layout/LinedList"/>
    <dgm:cxn modelId="{2292E574-7A7E-4E13-BBF8-D97614D87B55}" type="presParOf" srcId="{FB41CCBA-D988-4D32-82BE-3EE1523A6418}" destId="{D7B2FAFD-DBDD-4AB2-9C75-DC9AADE78040}" srcOrd="9" destOrd="0" presId="urn:microsoft.com/office/officeart/2008/layout/LinedList"/>
    <dgm:cxn modelId="{DAD3B7C2-4CFF-48D3-B7EC-D45253EE5535}" type="presParOf" srcId="{D7B2FAFD-DBDD-4AB2-9C75-DC9AADE78040}" destId="{C3A048AA-A302-4266-9CE1-746C6C84E3EA}" srcOrd="0" destOrd="0" presId="urn:microsoft.com/office/officeart/2008/layout/LinedList"/>
    <dgm:cxn modelId="{7D3CCC7F-4EDD-4F14-8CF6-D5E1A37FC07B}" type="presParOf" srcId="{D7B2FAFD-DBDD-4AB2-9C75-DC9AADE78040}" destId="{5909F5A1-4F6F-4FB3-9A4A-0C626049BB4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09842-61BE-4FB1-AC25-EF952505B304}">
      <dsp:nvSpPr>
        <dsp:cNvPr id="0" name=""/>
        <dsp:cNvSpPr/>
      </dsp:nvSpPr>
      <dsp:spPr>
        <a:xfrm>
          <a:off x="0" y="638"/>
          <a:ext cx="590618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C21A4-2923-4673-9245-204CCDC118F5}">
      <dsp:nvSpPr>
        <dsp:cNvPr id="0" name=""/>
        <dsp:cNvSpPr/>
      </dsp:nvSpPr>
      <dsp:spPr>
        <a:xfrm>
          <a:off x="0" y="638"/>
          <a:ext cx="5906181" cy="104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rationality and logic of science </a:t>
          </a:r>
        </a:p>
      </dsp:txBody>
      <dsp:txXfrm>
        <a:off x="0" y="638"/>
        <a:ext cx="5906181" cy="1045888"/>
      </dsp:txXfrm>
    </dsp:sp>
    <dsp:sp modelId="{BE83E2E7-F4EB-4B06-8F9F-8D238A7F8139}">
      <dsp:nvSpPr>
        <dsp:cNvPr id="0" name=""/>
        <dsp:cNvSpPr/>
      </dsp:nvSpPr>
      <dsp:spPr>
        <a:xfrm>
          <a:off x="0" y="1046526"/>
          <a:ext cx="5906181" cy="0"/>
        </a:xfrm>
        <a:prstGeom prst="line">
          <a:avLst/>
        </a:prstGeom>
        <a:solidFill>
          <a:schemeClr val="accent2">
            <a:hueOff val="686585"/>
            <a:satOff val="-12202"/>
            <a:lumOff val="392"/>
            <a:alphaOff val="0"/>
          </a:schemeClr>
        </a:solidFill>
        <a:ln w="12700" cap="flat" cmpd="sng" algn="ctr">
          <a:solidFill>
            <a:schemeClr val="accent2">
              <a:hueOff val="686585"/>
              <a:satOff val="-12202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EF0EB-7912-4F64-B6F8-E10BC5282D55}">
      <dsp:nvSpPr>
        <dsp:cNvPr id="0" name=""/>
        <dsp:cNvSpPr/>
      </dsp:nvSpPr>
      <dsp:spPr>
        <a:xfrm>
          <a:off x="0" y="1046526"/>
          <a:ext cx="5906181" cy="104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Logical Positivists emphasized logic (both deductive and inductive) and the importance of empirical data. </a:t>
          </a:r>
        </a:p>
      </dsp:txBody>
      <dsp:txXfrm>
        <a:off x="0" y="1046526"/>
        <a:ext cx="5906181" cy="1045888"/>
      </dsp:txXfrm>
    </dsp:sp>
    <dsp:sp modelId="{8FE43217-689E-4C82-9B2F-26C7B00A6C12}">
      <dsp:nvSpPr>
        <dsp:cNvPr id="0" name=""/>
        <dsp:cNvSpPr/>
      </dsp:nvSpPr>
      <dsp:spPr>
        <a:xfrm>
          <a:off x="0" y="2092414"/>
          <a:ext cx="5906181" cy="0"/>
        </a:xfrm>
        <a:prstGeom prst="line">
          <a:avLst/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 w="12700" cap="flat" cmpd="sng" algn="ctr">
          <a:solidFill>
            <a:schemeClr val="accent2">
              <a:hueOff val="1373170"/>
              <a:satOff val="-24404"/>
              <a:lumOff val="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74806-65E8-4159-A19A-EBB20F1EBB5A}">
      <dsp:nvSpPr>
        <dsp:cNvPr id="0" name=""/>
        <dsp:cNvSpPr/>
      </dsp:nvSpPr>
      <dsp:spPr>
        <a:xfrm>
          <a:off x="0" y="2092414"/>
          <a:ext cx="5906181" cy="104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Scientific Method aims to get us closer to the truth by allowing us to collect unbiased data.</a:t>
          </a:r>
        </a:p>
      </dsp:txBody>
      <dsp:txXfrm>
        <a:off x="0" y="2092414"/>
        <a:ext cx="5906181" cy="1045888"/>
      </dsp:txXfrm>
    </dsp:sp>
    <dsp:sp modelId="{A0EBCA89-B8C3-464B-BEB4-8B412F80D6D9}">
      <dsp:nvSpPr>
        <dsp:cNvPr id="0" name=""/>
        <dsp:cNvSpPr/>
      </dsp:nvSpPr>
      <dsp:spPr>
        <a:xfrm>
          <a:off x="0" y="3138303"/>
          <a:ext cx="5906181" cy="0"/>
        </a:xfrm>
        <a:prstGeom prst="line">
          <a:avLst/>
        </a:prstGeom>
        <a:solidFill>
          <a:schemeClr val="accent2">
            <a:hueOff val="2059755"/>
            <a:satOff val="-36606"/>
            <a:lumOff val="1177"/>
            <a:alphaOff val="0"/>
          </a:schemeClr>
        </a:solidFill>
        <a:ln w="12700" cap="flat" cmpd="sng" algn="ctr">
          <a:solidFill>
            <a:schemeClr val="accent2">
              <a:hueOff val="2059755"/>
              <a:satOff val="-36606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A55EC-9929-4B42-93E2-E6E06CE9859B}">
      <dsp:nvSpPr>
        <dsp:cNvPr id="0" name=""/>
        <dsp:cNvSpPr/>
      </dsp:nvSpPr>
      <dsp:spPr>
        <a:xfrm>
          <a:off x="0" y="3138303"/>
          <a:ext cx="5906181" cy="104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Inference to the best explanation is an inductive process that tells us how to rationally choose the best theory between competing explanations.</a:t>
          </a:r>
        </a:p>
      </dsp:txBody>
      <dsp:txXfrm>
        <a:off x="0" y="3138303"/>
        <a:ext cx="5906181" cy="1045888"/>
      </dsp:txXfrm>
    </dsp:sp>
    <dsp:sp modelId="{88B1E84D-1382-4456-913D-F7AE102CFB75}">
      <dsp:nvSpPr>
        <dsp:cNvPr id="0" name=""/>
        <dsp:cNvSpPr/>
      </dsp:nvSpPr>
      <dsp:spPr>
        <a:xfrm>
          <a:off x="0" y="4184191"/>
          <a:ext cx="5906181" cy="0"/>
        </a:xfrm>
        <a:prstGeom prst="line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2700" cap="flat" cmpd="sng" algn="ctr">
          <a:solidFill>
            <a:schemeClr val="accent2">
              <a:hueOff val="2746340"/>
              <a:satOff val="-48808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048AA-A302-4266-9CE1-746C6C84E3EA}">
      <dsp:nvSpPr>
        <dsp:cNvPr id="0" name=""/>
        <dsp:cNvSpPr/>
      </dsp:nvSpPr>
      <dsp:spPr>
        <a:xfrm>
          <a:off x="0" y="4184191"/>
          <a:ext cx="5906181" cy="104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Confirmation is a process that allows us to feel confident that our theories are getting closer to the truth.</a:t>
          </a:r>
        </a:p>
      </dsp:txBody>
      <dsp:txXfrm>
        <a:off x="0" y="4184191"/>
        <a:ext cx="5906181" cy="1045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4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0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9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0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6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8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8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6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6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30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1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Science Forward</a:t>
            </a:r>
            <a:r>
              <a:rPr lang="en-US" sz="3600">
                <a:solidFill>
                  <a:schemeClr val="tx1"/>
                </a:solidFill>
              </a:rPr>
              <a:t>: philosophy of </a:t>
            </a:r>
            <a:r>
              <a:rPr lang="en-US" sz="3600" dirty="0">
                <a:solidFill>
                  <a:schemeClr val="tx1"/>
                </a:solidFill>
              </a:rPr>
              <a:t>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Fall 2025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Instructor Hildegaard Link P.E. PhD</a:t>
            </a:r>
          </a:p>
        </p:txBody>
      </p:sp>
    </p:spTree>
    <p:extLst>
      <p:ext uri="{BB962C8B-B14F-4D97-AF65-F5344CB8AC3E}">
        <p14:creationId xmlns:p14="http://schemas.microsoft.com/office/powerpoint/2010/main" val="4269681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7F96D-B0CD-4C8E-ACA2-0C0282058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Eric Swyngedouw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0B65D-AACD-4A70-996F-6F1356B4C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symbolic level, apocalyptic imaginaries are extraordinarily powerful in disavowing or displacing social conflict and antagonisms. </a:t>
            </a:r>
          </a:p>
          <a:p>
            <a:endParaRPr lang="en-US" dirty="0"/>
          </a:p>
          <a:p>
            <a:r>
              <a:rPr lang="en-US" dirty="0"/>
              <a:t>Politics  without conflict is no politics at all. Democracy w/o Politics is the appearance of Democracy</a:t>
            </a:r>
          </a:p>
          <a:p>
            <a:endParaRPr lang="en-US" dirty="0"/>
          </a:p>
          <a:p>
            <a:r>
              <a:rPr lang="en-US" dirty="0"/>
              <a:t>The global narrative of climate change does not allow for location or population specific responses. It presumes a top down, “normal science” solution based on the “superior knowledge” of the technocratic elites.</a:t>
            </a:r>
          </a:p>
          <a:p>
            <a:r>
              <a:rPr lang="en-US" dirty="0"/>
              <a:t>These solutions are doomed to failure</a:t>
            </a:r>
          </a:p>
          <a:p>
            <a:r>
              <a:rPr lang="en-US" dirty="0"/>
              <a:t>The UNSDGs Must be considered in this context . 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9D05C-BB65-46CC-9244-451D7AF76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Climate Change, Sustainability </a:t>
            </a:r>
          </a:p>
          <a:p>
            <a:r>
              <a:rPr lang="en-US" dirty="0"/>
              <a:t>        &amp;</a:t>
            </a:r>
          </a:p>
          <a:p>
            <a:r>
              <a:rPr lang="en-US" dirty="0"/>
              <a:t> the Post Political Hegemony</a:t>
            </a:r>
          </a:p>
        </p:txBody>
      </p:sp>
    </p:spTree>
    <p:extLst>
      <p:ext uri="{BB962C8B-B14F-4D97-AF65-F5344CB8AC3E}">
        <p14:creationId xmlns:p14="http://schemas.microsoft.com/office/powerpoint/2010/main" val="69582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494AFB-3121-40B8-A90C-286C2CAC4D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53249" y="1348844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  <a:defRPr/>
            </a:pPr>
            <a:r>
              <a:rPr lang="en-US" sz="4700" cap="all" spc="-100"/>
              <a:t>Wicked Problems </a:t>
            </a:r>
            <a:br>
              <a:rPr lang="en-US" sz="4700" cap="all" spc="-100"/>
            </a:br>
            <a:r>
              <a:rPr lang="en-US" sz="4700" cap="all" spc="-100"/>
              <a:t>&amp; </a:t>
            </a:r>
            <a:br>
              <a:rPr lang="en-US" sz="4700" cap="all" spc="-100"/>
            </a:br>
            <a:r>
              <a:rPr lang="en-US" sz="4700" cap="all" spc="-100"/>
              <a:t>Problem Solving</a:t>
            </a:r>
          </a:p>
        </p:txBody>
      </p:sp>
      <p:pic>
        <p:nvPicPr>
          <p:cNvPr id="3" name="Picture 2" descr="A picture containing leaf, plant, fern, green&#10;&#10;Description automatically generated">
            <a:extLst>
              <a:ext uri="{FF2B5EF4-FFF2-40B4-BE49-F238E27FC236}">
                <a16:creationId xmlns:a16="http://schemas.microsoft.com/office/drawing/2014/main" id="{C1F33D30-94B6-4AE5-967F-8DA0DD7DE6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84" b="-2"/>
          <a:stretch/>
        </p:blipFill>
        <p:spPr>
          <a:xfrm rot="5400000">
            <a:off x="-2220" y="1240750"/>
            <a:ext cx="5614416" cy="437650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530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E323EE-082E-4661-B800-61F7A01E4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80" y="1147618"/>
            <a:ext cx="10232656" cy="640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85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B3174-5B3D-48D0-8E1E-AAF6B8615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212725"/>
            <a:ext cx="5772150" cy="1325563"/>
          </a:xfrm>
          <a:solidFill>
            <a:schemeClr val="bg2">
              <a:lumMod val="40000"/>
              <a:lumOff val="60000"/>
              <a:alpha val="7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Horst Rittel 1930 -1990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AFAD4-54D9-4C4B-B481-DB8B2FF3C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11220450" cy="4518025"/>
          </a:xfrm>
          <a:solidFill>
            <a:schemeClr val="bg2">
              <a:lumMod val="40000"/>
              <a:lumOff val="60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sz="2000" b="1" dirty="0"/>
              <a:t>A mathematician, designer, high school teacher &amp; University Professor</a:t>
            </a:r>
          </a:p>
          <a:p>
            <a:r>
              <a:rPr lang="en-US" sz="2000" b="1" dirty="0"/>
              <a:t>Sought an alternative to the linear, step-by-step model of the design process being explored by many designers and design theorists</a:t>
            </a:r>
          </a:p>
          <a:p>
            <a:pPr lvl="1"/>
            <a:r>
              <a:rPr lang="en-US" sz="2000" b="1" dirty="0"/>
              <a:t>Although there are many variations of the linear model, its proponents hold that the design process is divided into two distinct phases:</a:t>
            </a:r>
          </a:p>
          <a:p>
            <a:pPr lvl="1"/>
            <a:r>
              <a:rPr lang="en-US" sz="2000" b="1" dirty="0"/>
              <a:t>problem definition and problem solution. Problem definition is an analytic sequence in which the designer determines all of the elements of the problem and specifies all of  the requirements that a successful design solution must have. </a:t>
            </a:r>
          </a:p>
          <a:p>
            <a:pPr lvl="1"/>
            <a:r>
              <a:rPr lang="en-US" sz="2000" b="1" dirty="0"/>
              <a:t>Problem solution is a synthetic sequence in which the various requirements are combined and balanced against each other, yielding a final plan to be carried into production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571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629B0-5EAD-4CC3-8B80-75D78ABE3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810287"/>
            <a:ext cx="10420350" cy="4351338"/>
          </a:xfrm>
          <a:solidFill>
            <a:schemeClr val="bg1">
              <a:lumMod val="95000"/>
              <a:alpha val="64000"/>
            </a:schemeClr>
          </a:solidFill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000" b="1" dirty="0"/>
              <a:t>Inter disciplinary</a:t>
            </a:r>
          </a:p>
          <a:p>
            <a:pPr>
              <a:defRPr/>
            </a:pPr>
            <a:r>
              <a:rPr lang="en-US" sz="2000" b="1" dirty="0"/>
              <a:t>difficult to clearly define -Different stakeholders have different visions of the problem</a:t>
            </a:r>
          </a:p>
          <a:p>
            <a:pPr>
              <a:defRPr/>
            </a:pPr>
            <a:r>
              <a:rPr lang="en-US" sz="2000" b="1" dirty="0"/>
              <a:t>Multi-causal &amp; many interdependencies</a:t>
            </a:r>
          </a:p>
          <a:p>
            <a:pPr>
              <a:defRPr/>
            </a:pPr>
            <a:r>
              <a:rPr lang="en-US" sz="2000" b="1" dirty="0"/>
              <a:t>Solutions lead to unforeseen consequences</a:t>
            </a:r>
          </a:p>
          <a:p>
            <a:pPr>
              <a:defRPr/>
            </a:pPr>
            <a:r>
              <a:rPr lang="en-US" sz="2000" b="1" dirty="0"/>
              <a:t>Unstable</a:t>
            </a:r>
          </a:p>
          <a:p>
            <a:pPr>
              <a:defRPr/>
            </a:pPr>
            <a:r>
              <a:rPr lang="en-US" sz="2000" b="1" dirty="0"/>
              <a:t>No clear solution only better or worse</a:t>
            </a:r>
          </a:p>
          <a:p>
            <a:pPr>
              <a:defRPr/>
            </a:pPr>
            <a:r>
              <a:rPr lang="en-US" sz="2000" b="1" dirty="0"/>
              <a:t>Socially Complex</a:t>
            </a:r>
          </a:p>
          <a:p>
            <a:pPr>
              <a:defRPr/>
            </a:pPr>
            <a:r>
              <a:rPr lang="en-US" sz="2000" b="1" dirty="0"/>
              <a:t>Multi-jurisdictional</a:t>
            </a:r>
          </a:p>
          <a:p>
            <a:pPr>
              <a:defRPr/>
            </a:pPr>
            <a:r>
              <a:rPr lang="en-US" sz="2000" b="1" dirty="0"/>
              <a:t>Solutions Require Behavior Change</a:t>
            </a:r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3AB3F6B-D575-4AC6-A429-C007B13858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7350" y="354343"/>
            <a:ext cx="8077200" cy="1089529"/>
          </a:xfr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Wicked Problems –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</a:b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How Do You know You’ve Got One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13E5A-FD87-4F01-81EE-306768192DB2}"/>
              </a:ext>
            </a:extLst>
          </p:cNvPr>
          <p:cNvSpPr txBox="1"/>
          <p:nvPr/>
        </p:nvSpPr>
        <p:spPr>
          <a:xfrm>
            <a:off x="1343025" y="6134325"/>
            <a:ext cx="2000250" cy="369332"/>
          </a:xfrm>
          <a:prstGeom prst="rect">
            <a:avLst/>
          </a:prstGeom>
          <a:solidFill>
            <a:schemeClr val="bg1">
              <a:lumMod val="95000"/>
              <a:alpha val="6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Horst Rittel 1972</a:t>
            </a:r>
          </a:p>
        </p:txBody>
      </p:sp>
    </p:spTree>
    <p:extLst>
      <p:ext uri="{BB962C8B-B14F-4D97-AF65-F5344CB8AC3E}">
        <p14:creationId xmlns:p14="http://schemas.microsoft.com/office/powerpoint/2010/main" val="508948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20E9A-39FA-4173-AC0E-224166BD3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523" y="18255"/>
            <a:ext cx="5326323" cy="1325563"/>
          </a:xfrm>
          <a:gradFill>
            <a:gsLst>
              <a:gs pos="0">
                <a:schemeClr val="accent4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/>
              <a:t>More Definitions of Wicked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2EDB5-B8F9-4B1D-8065-F626BDED5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343818"/>
            <a:ext cx="9471991" cy="5127626"/>
          </a:xfr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/>
              <a:t>(1) Wicked problems have no definitive formulation, but every formulation of a wicked problem corresponds to the formulation of a solution.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/>
              <a:t>(2) Wicked problems have no stopping rules.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/>
              <a:t>(3) Solutions to wicked problems cannot be true or false, only good or bad.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/>
              <a:t>(4) In solving wicked problems there is no exhaustive list of admissible operations.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/>
              <a:t>(5) For every wicked problem there is always more than one possible explanation, with explanations depending on the Weltanschauung of the designer.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/>
              <a:t>(6) Every wicked problem is a symptom of another, "higher level," problem.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/>
              <a:t>(7) No formulation and solution of a wicked problem has a definitive test.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/>
              <a:t>(8) Solving a wicked problem is a "one shot" operation, with no room for trial and error.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/>
              <a:t>(9) Every wicked problem is unique.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/>
              <a:t>(10) The wicked problem solver has no right to be wrong-they are fully responsible for their actions.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9B3CDA-52E0-4BB0-BED9-D3184267525A}"/>
              </a:ext>
            </a:extLst>
          </p:cNvPr>
          <p:cNvSpPr/>
          <p:nvPr/>
        </p:nvSpPr>
        <p:spPr>
          <a:xfrm>
            <a:off x="4293705" y="5389314"/>
            <a:ext cx="7658677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Super‐wicked problems:  •  The scope is planetary and the potential downside is very large.  •  Those most responsible have least interest to do something.  •  The longer one waits to do something about it, the more wicked it gets. </a:t>
            </a:r>
          </a:p>
        </p:txBody>
      </p:sp>
    </p:spTree>
    <p:extLst>
      <p:ext uri="{BB962C8B-B14F-4D97-AF65-F5344CB8AC3E}">
        <p14:creationId xmlns:p14="http://schemas.microsoft.com/office/powerpoint/2010/main" val="1967071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60CE056-3EF6-4569-9B15-CFAA12147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41181"/>
            <a:ext cx="6223743" cy="4351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3103CD-336B-44C7-B46B-5F8B9EE35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27" y="70343"/>
            <a:ext cx="4328151" cy="4641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09D7B0-6C4B-4936-925A-A11E15D84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301" y="2888856"/>
            <a:ext cx="4419600" cy="38988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C5243A-FFDF-4881-BE33-FED852047E32}"/>
              </a:ext>
            </a:extLst>
          </p:cNvPr>
          <p:cNvSpPr txBox="1"/>
          <p:nvPr/>
        </p:nvSpPr>
        <p:spPr>
          <a:xfrm>
            <a:off x="4127500" y="1282700"/>
            <a:ext cx="2222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Wicked Problems </a:t>
            </a:r>
          </a:p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9515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F2998F-84B9-47E3-803D-F3917D9E1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353" y="84049"/>
            <a:ext cx="9481293" cy="668990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309EB3-1C82-450B-B44A-4CB853E34CC5}"/>
              </a:ext>
            </a:extLst>
          </p:cNvPr>
          <p:cNvSpPr txBox="1"/>
          <p:nvPr/>
        </p:nvSpPr>
        <p:spPr>
          <a:xfrm>
            <a:off x="499730" y="552893"/>
            <a:ext cx="620170" cy="58053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en-US" sz="2400" b="1" dirty="0"/>
              <a:t>Approaches to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B60040-7DC2-4609-B1B7-778DF405BF35}"/>
              </a:ext>
            </a:extLst>
          </p:cNvPr>
          <p:cNvSpPr txBox="1"/>
          <p:nvPr/>
        </p:nvSpPr>
        <p:spPr>
          <a:xfrm>
            <a:off x="11108392" y="409102"/>
            <a:ext cx="565732" cy="59491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en-US" sz="2100" b="1" dirty="0"/>
              <a:t>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865649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392D9B-0055-45EE-A02A-B4E85FC0B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86" y="652701"/>
            <a:ext cx="9805276" cy="555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9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A850F-69B9-4164-918B-D405AADFF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321" y="1811153"/>
            <a:ext cx="10515600" cy="1325563"/>
          </a:xfrm>
          <a:gradFill>
            <a:gsLst>
              <a:gs pos="0">
                <a:schemeClr val="accent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Revising the Problem Solving/Design Paradigm </a:t>
            </a:r>
            <a:r>
              <a:rPr lang="en-US" dirty="0"/>
              <a:t>. .  </a:t>
            </a:r>
            <a:r>
              <a:rPr lang="en-US" i="1" dirty="0"/>
              <a:t>Is this paradigm shift ?</a:t>
            </a:r>
          </a:p>
        </p:txBody>
      </p:sp>
    </p:spTree>
    <p:extLst>
      <p:ext uri="{BB962C8B-B14F-4D97-AF65-F5344CB8AC3E}">
        <p14:creationId xmlns:p14="http://schemas.microsoft.com/office/powerpoint/2010/main" val="3802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EF710-A397-417E-A6D5-0BCD8DD16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Critique of Science &amp;</a:t>
            </a:r>
            <a:br>
              <a:rPr lang="en-US" dirty="0"/>
            </a:br>
            <a:r>
              <a:rPr lang="en-US" dirty="0"/>
              <a:t>the Origins of the Critique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0AA5DB-174A-4577-9B96-45F0A40E87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6579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0197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09B-98FC-1AD3-8001-787C2C4D3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31606-FCC9-0D5D-79E8-3E4B18EC6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Untill</a:t>
            </a:r>
            <a:r>
              <a:rPr lang="en-US" sz="3200" dirty="0"/>
              <a:t> everyone has gained access to out class Open Lab site . Assignments will be circulated via email.</a:t>
            </a:r>
          </a:p>
          <a:p>
            <a:pPr marL="0" indent="0">
              <a:buNone/>
            </a:pPr>
            <a:r>
              <a:rPr lang="en-US" sz="3200" dirty="0"/>
              <a:t>Our reading for next week will investigate our experience of weather and climate in NYC. </a:t>
            </a:r>
          </a:p>
          <a:p>
            <a:pPr marL="0" indent="0">
              <a:buNone/>
            </a:pPr>
            <a:r>
              <a:rPr lang="en-US" sz="3200" dirty="0"/>
              <a:t>Have a great weekend and keep an eye on your </a:t>
            </a:r>
          </a:p>
          <a:p>
            <a:pPr marL="0" indent="0">
              <a:buNone/>
            </a:pPr>
            <a:r>
              <a:rPr lang="en-US" sz="3200" dirty="0" err="1"/>
              <a:t>Citymail</a:t>
            </a:r>
            <a:r>
              <a:rPr lang="en-US" sz="3200" dirty="0"/>
              <a:t>  </a:t>
            </a:r>
            <a:r>
              <a:rPr lang="en-US" sz="3200"/>
              <a:t>email addresses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785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8" descr="Text&#10;&#10;Description automatically generated">
            <a:extLst>
              <a:ext uri="{FF2B5EF4-FFF2-40B4-BE49-F238E27FC236}">
                <a16:creationId xmlns:a16="http://schemas.microsoft.com/office/drawing/2014/main" id="{A463A357-011B-404E-961A-8A72FAFAC22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262" b="11262"/>
          <a:stretch>
            <a:fillRect/>
          </a:stretch>
        </p:blipFill>
        <p:spPr>
          <a:xfrm>
            <a:off x="742973" y="645106"/>
            <a:ext cx="6709824" cy="555989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5E5024-3B50-45B4-8CEF-10E8F74ED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>
                <a:solidFill>
                  <a:schemeClr val="tx1">
                    <a:lumMod val="85000"/>
                    <a:lumOff val="15000"/>
                  </a:schemeClr>
                </a:solidFill>
              </a:rPr>
              <a:t>Francis Bacon &amp; the Scientific Method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0692C-79BD-4C6B-9B04-AB254E4BC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0024" y="4708186"/>
            <a:ext cx="3238829" cy="1496816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pc="8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Generally credited with bringing the Scientific Method to Europe.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pc="8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Proposed Reproducible Experiments as the basis for knowledge (as opposed to ecclesiastic inspiration)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043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03A1E-CEF2-4BDD-9818-ED0A95A94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Normal Science – Popper and Falsifiability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3D20A-58B4-44DD-ADB4-CA8A57417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4643" y="2103120"/>
            <a:ext cx="4855597" cy="420822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1600" b="0" i="0" u="none" strike="noStrike" baseline="0" dirty="0"/>
              <a:t>Empirical (normal) science use primarily inductive</a:t>
            </a:r>
          </a:p>
          <a:p>
            <a:pPr marL="0" indent="0" algn="l">
              <a:buNone/>
            </a:pPr>
            <a:r>
              <a:rPr lang="en-US" sz="1600" b="0" i="0" u="none" strike="noStrike" baseline="0" dirty="0"/>
              <a:t>methods (singular universal statements )</a:t>
            </a:r>
          </a:p>
          <a:p>
            <a:pPr marL="0" indent="0" algn="l">
              <a:buNone/>
            </a:pPr>
            <a:r>
              <a:rPr lang="en-US" sz="1600" b="0" i="0" u="none" strike="noStrike" baseline="0" dirty="0"/>
              <a:t>Knowledge is created by conjecture and criticism</a:t>
            </a:r>
          </a:p>
          <a:p>
            <a:pPr marL="0" indent="0" algn="l">
              <a:buNone/>
            </a:pPr>
            <a:r>
              <a:rPr lang="en-US" sz="1600" b="0" i="0" u="none" strike="noStrike" baseline="0" dirty="0">
                <a:solidFill>
                  <a:srgbClr val="292934"/>
                </a:solidFill>
              </a:rPr>
              <a:t>Inductive inference can attain some degree of reliability or of probability. </a:t>
            </a:r>
          </a:p>
          <a:p>
            <a:pPr marL="0" indent="0" algn="l">
              <a:buNone/>
            </a:pPr>
            <a:r>
              <a:rPr lang="en-US" sz="1600" b="0" i="0" u="none" strike="noStrike" baseline="0" dirty="0">
                <a:solidFill>
                  <a:srgbClr val="292934"/>
                </a:solidFill>
              </a:rPr>
              <a:t>   “probabilistic inferences”</a:t>
            </a:r>
          </a:p>
          <a:p>
            <a:pPr marL="0" indent="0" algn="l">
              <a:buNone/>
            </a:pPr>
            <a:r>
              <a:rPr lang="en-US" sz="1600" b="0" i="0" u="none" strike="noStrike" baseline="0" dirty="0">
                <a:solidFill>
                  <a:srgbClr val="292934"/>
                </a:solidFill>
              </a:rPr>
              <a:t>Seeking theories with a high probability of being true was a false goal that is in conflict with the search for knowledge</a:t>
            </a:r>
          </a:p>
          <a:p>
            <a:pPr marL="0" indent="0" algn="l">
              <a:buNone/>
            </a:pPr>
            <a:r>
              <a:rPr lang="en-US" sz="1600" b="0" i="0" u="none" strike="noStrike" baseline="0" dirty="0">
                <a:solidFill>
                  <a:srgbClr val="292934"/>
                </a:solidFill>
              </a:rPr>
              <a:t>Scientific statements can only attain continuous degrees of probability whose unattainable upper and lower limits are truth and falsity.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45B90E-975D-4DEE-907A-05931E542466}"/>
              </a:ext>
            </a:extLst>
          </p:cNvPr>
          <p:cNvSpPr txBox="1"/>
          <p:nvPr/>
        </p:nvSpPr>
        <p:spPr>
          <a:xfrm>
            <a:off x="6461762" y="2385391"/>
            <a:ext cx="4242681" cy="33700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29293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Falsification is the criteria to check if a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29293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theoretical system belongs to empirical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29293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29293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Basic statements or singular statements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29293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are falsifiable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29293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theory is falsifiable if the class of its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29293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potential falsifiers is not empty, as any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29293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theory can be divided into the classes of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29293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potential falsifiers and permits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93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17A3E-88FC-4EBB-BDF4-C4724F6EA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Critiques of Science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87C9B-BEA4-4B1E-B441-6C35DB86F5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Kuhn  &amp;  Structure of Scientific Revolutions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Normal Science and “Revolutionary Science”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Science does not proceed along a linear pathway but grows in revolutions and explosions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87207-088C-42F4-8AB5-923EFFDE23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Post Normal Science - </a:t>
            </a:r>
            <a:r>
              <a:rPr lang="en-US" dirty="0" err="1"/>
              <a:t>Funtowicz</a:t>
            </a:r>
            <a:r>
              <a:rPr lang="en-US" dirty="0"/>
              <a:t> &amp;</a:t>
            </a:r>
            <a:r>
              <a:rPr lang="en-US" dirty="0" err="1"/>
              <a:t>Ravetz</a:t>
            </a:r>
            <a:endParaRPr lang="en-US" dirty="0"/>
          </a:p>
          <a:p>
            <a:r>
              <a:rPr lang="en-US" dirty="0"/>
              <a:t>Science is Not Value Free</a:t>
            </a:r>
          </a:p>
          <a:p>
            <a:r>
              <a:rPr lang="en-US" dirty="0"/>
              <a:t>Used in service of an outcome selected via value judgements</a:t>
            </a:r>
          </a:p>
          <a:p>
            <a:r>
              <a:rPr lang="en-US" dirty="0"/>
              <a:t>Integrates local knowledge vales and interests</a:t>
            </a:r>
          </a:p>
          <a:p>
            <a:r>
              <a:rPr lang="en-US" i="0" dirty="0">
                <a:effectLst/>
              </a:rPr>
              <a:t>Useful for cases where "facts are uncertain, values in dispute, stakes high and decisions urgent"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50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80EFA-E303-4470-A4DB-94C0B1DF4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673566"/>
            <a:ext cx="2216331" cy="959783"/>
          </a:xfrm>
        </p:spPr>
        <p:txBody>
          <a:bodyPr/>
          <a:lstStyle/>
          <a:p>
            <a:r>
              <a:rPr lang="en-US" dirty="0"/>
              <a:t>Kuhn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9E4E9-A402-459C-BE40-E21736FBC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04188"/>
            <a:ext cx="10058400" cy="3849624"/>
          </a:xfrm>
        </p:spPr>
        <p:txBody>
          <a:bodyPr>
            <a:noAutofit/>
          </a:bodyPr>
          <a:lstStyle/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548235"/>
                </a:solidFill>
                <a:effectLst/>
                <a:latin typeface="Avenir Next LT Pro Light" panose="020B03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1) </a:t>
            </a:r>
            <a:r>
              <a:rPr lang="en-US" sz="2400" spc="10" dirty="0">
                <a:solidFill>
                  <a:srgbClr val="548235"/>
                </a:solidFill>
                <a:effectLst/>
                <a:latin typeface="Avenir Next LT Pro Light" panose="020B03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Science is influenced not just by independent logical norms, but also by human history and personalities (</a:t>
            </a:r>
            <a:r>
              <a:rPr lang="en-US" sz="2400" spc="10" dirty="0">
                <a:effectLst/>
                <a:latin typeface="Avenir Next LT Pro Light" panose="020B03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duh!</a:t>
            </a:r>
            <a:r>
              <a:rPr lang="en-US" sz="2400" spc="10" dirty="0">
                <a:solidFill>
                  <a:srgbClr val="548235"/>
                </a:solidFill>
                <a:effectLst/>
                <a:latin typeface="Avenir Next LT Pro Light" panose="020B03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548235"/>
                </a:solidFill>
                <a:effectLst/>
                <a:latin typeface="Avenir Next LT Pro Light" panose="020B03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2) Science has a specific structure that is composed of two distinct kinds of processes: (i) normal science, and (ii)revolutionary science.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548235"/>
                </a:solidFill>
                <a:effectLst/>
                <a:latin typeface="Avenir Next LT Pro Light" panose="020B03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3)</a:t>
            </a:r>
            <a:r>
              <a:rPr lang="en-US" sz="2400" spc="10" dirty="0">
                <a:solidFill>
                  <a:srgbClr val="548235"/>
                </a:solidFill>
                <a:effectLst/>
                <a:latin typeface="Avenir Next LT Pro Light" panose="020B03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 of “paradigm shifts,” and the claim that paradigms are incommensurable and that the move from one paradigm to another is not rational.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548235"/>
                </a:solidFill>
                <a:effectLst/>
                <a:latin typeface="Avenir Next LT Pro Light" panose="020B03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4) Scientific truth is relative. There is no such thing as </a:t>
            </a:r>
            <a:r>
              <a:rPr lang="en-US" sz="2400" spc="-10" dirty="0">
                <a:solidFill>
                  <a:srgbClr val="548235"/>
                </a:solidFill>
                <a:effectLst/>
                <a:latin typeface="Avenir Next LT Pro Light" panose="020B03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objectivity. There is no ultimate standard. There is no </a:t>
            </a:r>
            <a:r>
              <a:rPr lang="en-US" sz="2400" spc="10" dirty="0">
                <a:solidFill>
                  <a:srgbClr val="548235"/>
                </a:solidFill>
                <a:effectLst/>
                <a:latin typeface="Avenir Next LT Pro Light" panose="020B03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cumulative growth of scientific knowledge.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6945F2-1EB1-65C0-EA7A-B007C8DA1722}"/>
              </a:ext>
            </a:extLst>
          </p:cNvPr>
          <p:cNvSpPr txBox="1"/>
          <p:nvPr/>
        </p:nvSpPr>
        <p:spPr>
          <a:xfrm>
            <a:off x="3901440" y="5569075"/>
            <a:ext cx="2542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Ooooh</a:t>
            </a:r>
            <a:r>
              <a:rPr lang="en-US" dirty="0"/>
              <a:t> pretty grim what do you all think ?</a:t>
            </a:r>
          </a:p>
        </p:txBody>
      </p:sp>
    </p:spTree>
    <p:extLst>
      <p:ext uri="{BB962C8B-B14F-4D97-AF65-F5344CB8AC3E}">
        <p14:creationId xmlns:p14="http://schemas.microsoft.com/office/powerpoint/2010/main" val="2533191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8CDA5-8D7D-42DD-96DC-4484ED17A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Kuhn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4C5ED-CBD1-45E1-B3D3-E6A5DFD6A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49895"/>
            <a:ext cx="10058400" cy="47111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Normal Science &amp; Periods of Scientific Revolution </a:t>
            </a:r>
          </a:p>
          <a:p>
            <a:r>
              <a:rPr lang="en-US" sz="1800" dirty="0"/>
              <a:t>How do these modes differ from each other </a:t>
            </a:r>
          </a:p>
          <a:p>
            <a:r>
              <a:rPr lang="en-US" sz="1800" dirty="0"/>
              <a:t>How are they connected to each other. </a:t>
            </a:r>
          </a:p>
          <a:p>
            <a:r>
              <a:rPr lang="en-US" sz="1800" dirty="0"/>
              <a:t>What processes move scientists from normal science to a revolution?</a:t>
            </a:r>
          </a:p>
          <a:p>
            <a:pPr marL="0" indent="0">
              <a:buNone/>
            </a:pPr>
            <a:r>
              <a:rPr lang="en-US" sz="1800" dirty="0"/>
              <a:t>What are paradigms and why do they matter ?</a:t>
            </a:r>
          </a:p>
          <a:p>
            <a:r>
              <a:rPr lang="en-US" sz="1800" dirty="0"/>
              <a:t>Narrow sense: a particular achievement which suggests a way to investigate the world (e.g., an experiment, a formula, etc.) </a:t>
            </a:r>
          </a:p>
          <a:p>
            <a:r>
              <a:rPr lang="en-US" sz="1800" dirty="0"/>
              <a:t>Broad sense: a package of ideas and methods which make up a world view and a way of doing science </a:t>
            </a:r>
          </a:p>
          <a:p>
            <a:pPr marL="0" indent="0">
              <a:buNone/>
            </a:pPr>
            <a:r>
              <a:rPr lang="en-US" sz="1800" dirty="0"/>
              <a:t>Paradigms are vital because they provide the framework (shared set of assumptions) for normal science.</a:t>
            </a:r>
          </a:p>
        </p:txBody>
      </p:sp>
    </p:spTree>
    <p:extLst>
      <p:ext uri="{BB962C8B-B14F-4D97-AF65-F5344CB8AC3E}">
        <p14:creationId xmlns:p14="http://schemas.microsoft.com/office/powerpoint/2010/main" val="1462994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EFDCDD6-2444-445B-B2A6-41F0C73EF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927C3B-99B6-4CC8-9B17-E037F8499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568" y="0"/>
            <a:ext cx="7966432" cy="6858000"/>
          </a:xfrm>
          <a:prstGeom prst="rect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20CA27-09BA-46BA-BC29-D967DC58E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0451" y="643468"/>
            <a:ext cx="6676665" cy="5571064"/>
          </a:xfrm>
          <a:prstGeom prst="rect">
            <a:avLst/>
          </a:prstGeom>
          <a:solidFill>
            <a:schemeClr val="bg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5A849D6-560A-4DCB-8F28-267773C0B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3520" y="726948"/>
            <a:ext cx="6510528" cy="540410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976DB-EF32-461D-8DCC-A2F5428D1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503" y="1286934"/>
            <a:ext cx="5360631" cy="4271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>
                <a:solidFill>
                  <a:schemeClr val="bg1"/>
                </a:solidFill>
              </a:rPr>
              <a:t>Science &amp;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1477A-C0ED-4FB1-BB94-8E2818338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084" y="1127760"/>
            <a:ext cx="2920394" cy="45992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spc="80" dirty="0"/>
              <a:t>The global emergency is a cudgel to break localized Politics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72D62-8021-4CFB-BBE7-B1084D58287B}"/>
              </a:ext>
            </a:extLst>
          </p:cNvPr>
          <p:cNvSpPr txBox="1"/>
          <p:nvPr/>
        </p:nvSpPr>
        <p:spPr>
          <a:xfrm>
            <a:off x="1202635" y="6131052"/>
            <a:ext cx="262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 Swyngedouw</a:t>
            </a:r>
          </a:p>
        </p:txBody>
      </p:sp>
    </p:spTree>
    <p:extLst>
      <p:ext uri="{BB962C8B-B14F-4D97-AF65-F5344CB8AC3E}">
        <p14:creationId xmlns:p14="http://schemas.microsoft.com/office/powerpoint/2010/main" val="3580479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598A5D-E5B8-4BAE-A05E-234473A36191}"/>
              </a:ext>
            </a:extLst>
          </p:cNvPr>
          <p:cNvSpPr txBox="1"/>
          <p:nvPr/>
        </p:nvSpPr>
        <p:spPr>
          <a:xfrm>
            <a:off x="2295939" y="948829"/>
            <a:ext cx="939247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First, the climate change conundrum is not only portrayed as global but is constituted as a universal humanitarian threat. We are all potential victims. ‘</a:t>
            </a:r>
          </a:p>
          <a:p>
            <a:r>
              <a:rPr lang="en-US" sz="2000" dirty="0"/>
              <a:t>THE’ Environment and ‘THE’ People, Humanity as a whole in a material and philosophical manner, are invoked and called into being. Humanity (as well as large parts of the non-human world) is under threat from climatic catastrophes. </a:t>
            </a:r>
          </a:p>
          <a:p>
            <a:endParaRPr lang="en-US" sz="2000" dirty="0"/>
          </a:p>
          <a:p>
            <a:r>
              <a:rPr lang="en-US" sz="2000" dirty="0"/>
              <a:t>However, the ‘people’ here are not constituted as heterogeneous political subjects, but as universal victims, suffering from processes beyond their control. </a:t>
            </a:r>
          </a:p>
          <a:p>
            <a:endParaRPr lang="en-US" sz="2000" dirty="0"/>
          </a:p>
          <a:p>
            <a:r>
              <a:rPr lang="en-US" sz="2000" dirty="0"/>
              <a:t>As such, populism cuts across the idiosyncrasies of different, heterogeneously constituted, differentially acting, and often antagonistic human and non-human ‘natures’; it silences ideological and other constitutive social differences and disavows conflicts of interests by distilling a common threat or challenge to both Nature and Humanity (Swyngedouw, 2011)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8886D4-DF2D-47A2-B56B-10BB22489821}"/>
              </a:ext>
            </a:extLst>
          </p:cNvPr>
          <p:cNvSpPr txBox="1"/>
          <p:nvPr/>
        </p:nvSpPr>
        <p:spPr>
          <a:xfrm>
            <a:off x="665018" y="849745"/>
            <a:ext cx="17641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Erik Swyngedouw -  the current narrative of Climate change suffocates politics and location /culturally specific solutions</a:t>
            </a:r>
          </a:p>
        </p:txBody>
      </p:sp>
    </p:spTree>
    <p:extLst>
      <p:ext uri="{BB962C8B-B14F-4D97-AF65-F5344CB8AC3E}">
        <p14:creationId xmlns:p14="http://schemas.microsoft.com/office/powerpoint/2010/main" val="42643962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DBD101-FC0A-4B21-82B0-57CAA7AEE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75FBC4-9D33-46BE-911D-419763BA9AF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294F055B-D391-44D3-A87A-BCD07BD5A3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7739</TotalTime>
  <Words>1373</Words>
  <Application>Microsoft Office PowerPoint</Application>
  <PresentationFormat>Widescreen</PresentationFormat>
  <Paragraphs>118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Avenir Next LT Pro</vt:lpstr>
      <vt:lpstr>Avenir Next LT Pro Light</vt:lpstr>
      <vt:lpstr>Calibri</vt:lpstr>
      <vt:lpstr>Garamond</vt:lpstr>
      <vt:lpstr>SavonVTI</vt:lpstr>
      <vt:lpstr>Science Forward: philosophy of Science</vt:lpstr>
      <vt:lpstr>Critique of Science &amp; the Origins of the Critique</vt:lpstr>
      <vt:lpstr>Francis Bacon &amp; the Scientific Method</vt:lpstr>
      <vt:lpstr>Normal Science – Popper and Falsifiability</vt:lpstr>
      <vt:lpstr>Critiques of Science !</vt:lpstr>
      <vt:lpstr>Kuhn</vt:lpstr>
      <vt:lpstr>Kuhn</vt:lpstr>
      <vt:lpstr>Science &amp; Climate Change</vt:lpstr>
      <vt:lpstr>PowerPoint Presentation</vt:lpstr>
      <vt:lpstr>Eric Swyngedouw</vt:lpstr>
      <vt:lpstr>Wicked Problems  &amp;  Problem Solving</vt:lpstr>
      <vt:lpstr>PowerPoint Presentation</vt:lpstr>
      <vt:lpstr>Horst Rittel 1930 -1990</vt:lpstr>
      <vt:lpstr>Wicked Problems –  How Do You know You’ve Got One ?</vt:lpstr>
      <vt:lpstr>More Definitions of Wicked Problems</vt:lpstr>
      <vt:lpstr>PowerPoint Presentation</vt:lpstr>
      <vt:lpstr>PowerPoint Presentation</vt:lpstr>
      <vt:lpstr>PowerPoint Presentation</vt:lpstr>
      <vt:lpstr>Revising the Problem Solving/Design Paradigm . .  Is this paradigm shift ?</vt:lpstr>
      <vt:lpstr>For 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Practicum: Building sustainability</dc:title>
  <dc:creator>Hildegaard Link</dc:creator>
  <cp:lastModifiedBy>Hildegaard Link</cp:lastModifiedBy>
  <cp:revision>14</cp:revision>
  <dcterms:created xsi:type="dcterms:W3CDTF">2021-01-25T13:41:06Z</dcterms:created>
  <dcterms:modified xsi:type="dcterms:W3CDTF">2025-09-10T12:56:37Z</dcterms:modified>
</cp:coreProperties>
</file>